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5"/>
  </p:notesMasterIdLst>
  <p:sldIdLst>
    <p:sldId id="662" r:id="rId2"/>
    <p:sldId id="584" r:id="rId3"/>
    <p:sldId id="791" r:id="rId4"/>
    <p:sldId id="792" r:id="rId5"/>
    <p:sldId id="793" r:id="rId6"/>
    <p:sldId id="794" r:id="rId7"/>
    <p:sldId id="795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4" r:id="rId17"/>
    <p:sldId id="805" r:id="rId18"/>
    <p:sldId id="806" r:id="rId19"/>
    <p:sldId id="812" r:id="rId20"/>
    <p:sldId id="813" r:id="rId21"/>
    <p:sldId id="818" r:id="rId22"/>
    <p:sldId id="814" r:id="rId23"/>
    <p:sldId id="815" r:id="rId24"/>
    <p:sldId id="817" r:id="rId25"/>
    <p:sldId id="831" r:id="rId26"/>
    <p:sldId id="808" r:id="rId27"/>
    <p:sldId id="809" r:id="rId28"/>
    <p:sldId id="810" r:id="rId29"/>
    <p:sldId id="811" r:id="rId30"/>
    <p:sldId id="816" r:id="rId31"/>
    <p:sldId id="819" r:id="rId32"/>
    <p:sldId id="820" r:id="rId33"/>
    <p:sldId id="821" r:id="rId34"/>
    <p:sldId id="822" r:id="rId35"/>
    <p:sldId id="823" r:id="rId36"/>
    <p:sldId id="824" r:id="rId37"/>
    <p:sldId id="825" r:id="rId38"/>
    <p:sldId id="827" r:id="rId39"/>
    <p:sldId id="830" r:id="rId40"/>
    <p:sldId id="828" r:id="rId41"/>
    <p:sldId id="829" r:id="rId42"/>
    <p:sldId id="832" r:id="rId43"/>
    <p:sldId id="833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E1C"/>
    <a:srgbClr val="EF1F1D"/>
    <a:srgbClr val="1D0B66"/>
    <a:srgbClr val="ED181E"/>
    <a:srgbClr val="61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33" autoAdjust="0"/>
  </p:normalViewPr>
  <p:slideViewPr>
    <p:cSldViewPr>
      <p:cViewPr varScale="1">
        <p:scale>
          <a:sx n="127" d="100"/>
          <a:sy n="127" d="100"/>
        </p:scale>
        <p:origin x="-2728" y="-104"/>
      </p:cViewPr>
      <p:guideLst>
        <p:guide orient="horz" pos="3294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E4AA2E1-A085-4041-9455-EAED26D5D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5E3B6-6E25-8746-A1EF-0C61A376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3650" y="0"/>
            <a:ext cx="21145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912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BA3A9-4E0B-FD49-BE1E-B8179035C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0F46-84F3-4841-A00A-8EAA56A98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18E3-807F-A74B-B9B0-A9E08F586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A4FA1-8607-774C-AA86-B85150486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EFB5A-64A6-F140-A391-B0801BFA2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0F981-277B-684F-AAEB-A34E77847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6C80-C17C-B849-A7BB-D707942CF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B9732-B1FD-164D-AD68-D75168F368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60BCE-8921-4E48-960B-3B67C0815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CFD5FCD-E7F1-EF43-8B4F-0EEE40AC4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676400"/>
          </a:xfrm>
        </p:spPr>
        <p:txBody>
          <a:bodyPr/>
          <a:lstStyle/>
          <a:p>
            <a:pPr eaLnBrk="1" hangingPunct="1"/>
            <a:r>
              <a:rPr lang="en-US" sz="3200" b="1" dirty="0" err="1" smtClean="0"/>
              <a:t>Biochem</a:t>
            </a:r>
            <a:r>
              <a:rPr lang="en-US" sz="3200" b="1" dirty="0" smtClean="0"/>
              <a:t> 3BP3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>Internet of Things &amp; Big Data</a:t>
            </a:r>
            <a:endParaRPr lang="en-US" sz="3200" dirty="0"/>
          </a:p>
        </p:txBody>
      </p: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467544" y="3068960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"The ratio of facts per decision is exponentially growing" </a:t>
            </a:r>
            <a:endParaRPr lang="en-US" sz="1800" dirty="0" smtClean="0"/>
          </a:p>
          <a:p>
            <a:r>
              <a:rPr lang="en-US" sz="1800" dirty="0"/>
              <a:t>	</a:t>
            </a:r>
            <a:r>
              <a:rPr lang="en-US" sz="1800" dirty="0" smtClean="0"/>
              <a:t>- Dr. Anna </a:t>
            </a:r>
            <a:r>
              <a:rPr lang="en-US" sz="1800" dirty="0"/>
              <a:t>Goldenberg, University of </a:t>
            </a:r>
            <a:r>
              <a:rPr lang="en-US" sz="1800" dirty="0" smtClean="0"/>
              <a:t>Toronto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Illumina</a:t>
            </a:r>
            <a:r>
              <a:rPr lang="en-US" sz="1600" dirty="0" smtClean="0"/>
              <a:t> DNA sequencer</a:t>
            </a:r>
            <a:endParaRPr lang="en-US" sz="1600" dirty="0"/>
          </a:p>
        </p:txBody>
      </p:sp>
      <p:pic>
        <p:nvPicPr>
          <p:cNvPr id="5" name="Picture 4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5" y="1534759"/>
            <a:ext cx="3823941" cy="2551286"/>
          </a:xfrm>
          <a:prstGeom prst="rect">
            <a:avLst/>
          </a:prstGeom>
        </p:spPr>
      </p:pic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3968444" cy="2232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5373216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Nanopore</a:t>
            </a:r>
            <a:r>
              <a:rPr lang="en-US" sz="1600" dirty="0" smtClean="0"/>
              <a:t> DNA sequencer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86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pic>
        <p:nvPicPr>
          <p:cNvPr id="10" name="Picture 9" descr="RGI - Gerry Salmonella - TOT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3528392" cy="3601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7984" y="3718680"/>
            <a:ext cx="5715214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Salmonella genome sequence</a:t>
            </a:r>
          </a:p>
          <a:p>
            <a:r>
              <a:rPr lang="en-US" sz="1100" dirty="0">
                <a:latin typeface="Courier New"/>
                <a:cs typeface="Courier New"/>
              </a:rPr>
              <a:t>CTGTCCCTTGGCTTTTTTTACTATGGTCTCGAAATGAACGTTTGTATGACTTTGCCATCC</a:t>
            </a:r>
          </a:p>
          <a:p>
            <a:r>
              <a:rPr lang="en-US" sz="1100" dirty="0">
                <a:latin typeface="Courier New"/>
                <a:cs typeface="Courier New"/>
              </a:rPr>
              <a:t>GCTTGACGCTCTTCATAGTGATTGGCTGTGTAATCGCGGATGCTCGCACGCCAAAAGCCG</a:t>
            </a:r>
          </a:p>
          <a:p>
            <a:r>
              <a:rPr lang="en-US" sz="1100" dirty="0">
                <a:latin typeface="Courier New"/>
                <a:cs typeface="Courier New"/>
              </a:rPr>
              <a:t>ATGGCAGGCATGTTGTTTTCCAATTGAAAGACTTCCCAGGCACCCGGGAACATTTTGAAG</a:t>
            </a:r>
          </a:p>
          <a:p>
            <a:r>
              <a:rPr lang="en-US" sz="1100" dirty="0">
                <a:latin typeface="Courier New"/>
                <a:cs typeface="Courier New"/>
              </a:rPr>
              <a:t>ATTTGATGGGAGACCGCTTTTCCGATTCCCAGCCGACGGTAGCGTTTCATGATAAAAAAT</a:t>
            </a:r>
          </a:p>
          <a:p>
            <a:r>
              <a:rPr lang="en-US" sz="1100" dirty="0">
                <a:latin typeface="Courier New"/>
                <a:cs typeface="Courier New"/>
              </a:rPr>
              <a:t>TCAGCAATGGAGTGGATCGATGGCAAATTTGCATCAGGGCTTGTGAGCATGCGGACGAGG</a:t>
            </a:r>
          </a:p>
          <a:p>
            <a:r>
              <a:rPr lang="en-US" sz="1100" dirty="0">
                <a:latin typeface="Courier New"/>
                <a:cs typeface="Courier New"/>
              </a:rPr>
              <a:t>ACAAAACCAGCCAGCTTACCATTAACCTTGATGAAAAAGGGATGGCGCTCTGGTTCAACC</a:t>
            </a:r>
          </a:p>
          <a:p>
            <a:r>
              <a:rPr lang="en-US" sz="1100" dirty="0">
                <a:latin typeface="Courier New"/>
                <a:cs typeface="Courier New"/>
              </a:rPr>
              <a:t>CAATATTTCTCAAAGTAGTCGTAGCCAAACAAGCCGTCGTCATCTACTTCGAAAGGCTCA</a:t>
            </a:r>
          </a:p>
          <a:p>
            <a:r>
              <a:rPr lang="en-US" sz="1100" dirty="0">
                <a:latin typeface="Courier New"/>
                <a:cs typeface="Courier New"/>
              </a:rPr>
              <a:t>AACTCAGTGAAGTCGTACGTATACAGCTCCAACAGTTGCTTGAGAGCGTGCTTCTGTTCA</a:t>
            </a:r>
          </a:p>
          <a:p>
            <a:r>
              <a:rPr lang="en-US" sz="1100" dirty="0">
                <a:latin typeface="Courier New"/>
                <a:cs typeface="Courier New"/>
              </a:rPr>
              <a:t>AAAGGAACTCGTTCTATCGAGAATGCTTGATTCACTGAGAAAACCTCCTTTTTTCTTGAG</a:t>
            </a:r>
          </a:p>
          <a:p>
            <a:r>
              <a:rPr lang="en-US" sz="1100" dirty="0">
                <a:latin typeface="Courier New"/>
                <a:cs typeface="Courier New"/>
              </a:rPr>
              <a:t>ATATAGGAGTATCGTACTTTATTTTTTAGGTTGTGGGAACATATGGTGGACACTTCTTTA</a:t>
            </a:r>
          </a:p>
          <a:p>
            <a:r>
              <a:rPr lang="en-US" sz="1100" dirty="0">
                <a:latin typeface="Courier New"/>
                <a:cs typeface="Courier New"/>
              </a:rPr>
              <a:t>TAGAACCTCACACGATTGATCATTTTACTTGAGGTGGTTCCAGTCGGGCTATACTAGAGT</a:t>
            </a:r>
          </a:p>
          <a:p>
            <a:r>
              <a:rPr lang="en-US" sz="1100" dirty="0">
                <a:latin typeface="Courier New"/>
                <a:cs typeface="Courier New"/>
              </a:rPr>
              <a:t>CAAACGAAAGAAAATCAATACGAAGCAAGACAGCAGCCATACGGTGATCAGCCGGGTGGC</a:t>
            </a:r>
          </a:p>
          <a:p>
            <a:r>
              <a:rPr lang="en-US" sz="1100" dirty="0">
                <a:latin typeface="Courier New"/>
                <a:cs typeface="Courier New"/>
              </a:rPr>
              <a:t>TGAATTGTTATTCTTATCTCAATAACAGCCTCGAGAATGTAACAACTGGGAGACGAACGA</a:t>
            </a:r>
          </a:p>
          <a:p>
            <a:r>
              <a:rPr lang="en-US" sz="1100" dirty="0">
                <a:latin typeface="Courier New"/>
                <a:cs typeface="Courier New"/>
              </a:rPr>
              <a:t>CAAATTAATCAACGGAAACATCACATAATAGGATGGCGATGTAAAGTGAAGGTACTTGGT</a:t>
            </a:r>
          </a:p>
          <a:p>
            <a:r>
              <a:rPr lang="en-US" sz="1100" dirty="0">
                <a:latin typeface="Courier New"/>
                <a:cs typeface="Courier New"/>
              </a:rPr>
              <a:t>CATTTCTTTTCTAAAGATGACATGGAGGAAATATCCGTATTAAAAGATCTATGTATTGGG</a:t>
            </a:r>
          </a:p>
          <a:p>
            <a:r>
              <a:rPr lang="en-US" sz="1100" dirty="0">
                <a:latin typeface="Courier New"/>
                <a:cs typeface="Courier New"/>
              </a:rPr>
              <a:t>ATTAGTGTAAATGGTAGTCCTTTTATATGCTTTGAGGTACTAGATGATATTTTTCAGGAA</a:t>
            </a:r>
          </a:p>
          <a:p>
            <a:r>
              <a:rPr lang="en-US" sz="1100" dirty="0" smtClean="0">
                <a:latin typeface="Courier New"/>
                <a:cs typeface="Courier New"/>
              </a:rPr>
              <a:t>CGATATAAGCTTAGTCAACTATCAAGAGAAAAATTATTAATAATTGCAGGGCAGTTACAG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4581128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Multidrug resistant </a:t>
            </a:r>
            <a:r>
              <a:rPr lang="en-US" sz="1600" i="1" dirty="0" smtClean="0"/>
              <a:t>Salmonella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223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DNA Sequencing – Resistance Genes Can No Longer Hide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587727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Drug resistance in Cystic Fibrosis associated </a:t>
            </a:r>
            <a:r>
              <a:rPr lang="en-US" sz="1600" i="1" dirty="0"/>
              <a:t>Pseudomonas</a:t>
            </a:r>
          </a:p>
        </p:txBody>
      </p:sp>
      <p:pic>
        <p:nvPicPr>
          <p:cNvPr id="6" name="Picture 5" descr="Pseudomonas resistance ge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59"/>
            <a:ext cx="6984776" cy="4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980728"/>
            <a:ext cx="5040560" cy="2232248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What will informatics need to look like when we sequence at every hospital, clinic, and outbreak?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How do we build a surveillance network for drug resistance?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" name="Picture 2" descr="syr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764704"/>
            <a:ext cx="3744416" cy="3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5" name="Picture 4" descr="Marie_hattar_2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552728" cy="50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Sharing Data – The Internet of Everything</a:t>
            </a:r>
          </a:p>
        </p:txBody>
      </p:sp>
      <p:pic>
        <p:nvPicPr>
          <p:cNvPr id="4" name="Picture 3" descr="4-Vs-of-big-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384434" cy="453650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528" y="5157192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dirty="0" smtClean="0"/>
              <a:t>Flash Update </a:t>
            </a:r>
            <a:r>
              <a:rPr lang="mr-IN" sz="2400" dirty="0" smtClean="0"/>
              <a:t>–</a:t>
            </a:r>
            <a:r>
              <a:rPr lang="en-US" sz="2400" dirty="0" smtClean="0"/>
              <a:t> The 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76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- Creating an </a:t>
            </a:r>
            <a:r>
              <a:rPr lang="en-US" sz="2400" b="1" dirty="0" smtClean="0"/>
              <a:t>AMR Surveillance Network</a:t>
            </a:r>
            <a:endParaRPr lang="en-US" sz="2400" b="1" dirty="0"/>
          </a:p>
        </p:txBody>
      </p:sp>
      <p:pic>
        <p:nvPicPr>
          <p:cNvPr id="5" name="Picture 4" descr="molep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984776" cy="438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445224"/>
            <a:ext cx="4300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McArthur &amp; </a:t>
            </a:r>
            <a:r>
              <a:rPr lang="en-US" sz="1100" dirty="0"/>
              <a:t>Wright. </a:t>
            </a:r>
            <a:r>
              <a:rPr lang="en-US" sz="1100" dirty="0" smtClean="0"/>
              <a:t>2015. </a:t>
            </a:r>
            <a:r>
              <a:rPr lang="en-US" sz="1100" i="1" dirty="0"/>
              <a:t>Current Opinion in Microbiology</a:t>
            </a:r>
            <a:r>
              <a:rPr lang="en-US" sz="1100" dirty="0"/>
              <a:t>, 27, 45-50.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18919" y="5091282"/>
            <a:ext cx="2461393" cy="28193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Rapid Response Strategies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Early Detection of Emergent Threats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Inform Public Policy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Guide Clinical Practice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Enable Targeted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24146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Collaboration is Key – Academia, Government, and Industry</a:t>
            </a:r>
          </a:p>
        </p:txBody>
      </p:sp>
      <p:pic>
        <p:nvPicPr>
          <p:cNvPr id="4" name="Picture 3" descr="genomic-revolutions-1-540x54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3195837" cy="3201755"/>
          </a:xfrm>
          <a:prstGeom prst="rect">
            <a:avLst/>
          </a:prstGeom>
        </p:spPr>
      </p:pic>
      <p:pic>
        <p:nvPicPr>
          <p:cNvPr id="6" name="Picture 5" descr="internet-of-things-everything-you-need-to-k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76274"/>
            <a:ext cx="3267864" cy="2366910"/>
          </a:xfrm>
          <a:prstGeom prst="rect">
            <a:avLst/>
          </a:prstGeom>
        </p:spPr>
      </p:pic>
      <p:pic>
        <p:nvPicPr>
          <p:cNvPr id="7" name="Picture 6" descr="AM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6"/>
            <a:ext cx="2843658" cy="18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err="1" smtClean="0"/>
              <a:t>Exome</a:t>
            </a:r>
            <a:r>
              <a:rPr lang="en-US" sz="2400" b="1" dirty="0" smtClean="0"/>
              <a:t> Sequencing and Personalized Medicine</a:t>
            </a:r>
            <a:endParaRPr lang="en-US" sz="2400" b="1" dirty="0"/>
          </a:p>
        </p:txBody>
      </p:sp>
      <p:pic>
        <p:nvPicPr>
          <p:cNvPr id="3" name="Picture 2" descr="ngs-logistic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12968" cy="46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Bacteria are evolving drug resistance faster than we can discover new drugs</a:t>
            </a:r>
            <a:endParaRPr lang="en-US" sz="2400" dirty="0"/>
          </a:p>
        </p:txBody>
      </p:sp>
      <p:pic>
        <p:nvPicPr>
          <p:cNvPr id="29" name="Picture 28" descr="gonorrhe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0" y="912780"/>
            <a:ext cx="5638800" cy="390800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0" name="Picture 29" descr="livermor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01" y="1750980"/>
            <a:ext cx="4840839" cy="385127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  <p:pic>
        <p:nvPicPr>
          <p:cNvPr id="32" name="Picture 31" descr="ndm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40" y="3843168"/>
            <a:ext cx="5289550" cy="3699012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Genome Wide Association </a:t>
            </a:r>
            <a:r>
              <a:rPr lang="en-US" sz="2400" b="1" dirty="0" smtClean="0"/>
              <a:t>Studies (GWAS)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35292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Powerful method to determine genetic underpinnings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Cohort of unrelated people with a shared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Control cohort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Sequence individual genomes or </a:t>
            </a:r>
            <a:r>
              <a:rPr lang="en-US" sz="2000" dirty="0" err="1"/>
              <a:t>exomes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Detect shared mutations absent in control group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Research leads – molecular basis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screening – genetic counseling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Patient data tightly controlled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Only association statistics shared and published</a:t>
            </a:r>
          </a:p>
        </p:txBody>
      </p:sp>
    </p:spTree>
    <p:extLst>
      <p:ext uri="{BB962C8B-B14F-4D97-AF65-F5344CB8AC3E}">
        <p14:creationId xmlns:p14="http://schemas.microsoft.com/office/powerpoint/2010/main" val="25928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Proposed Internet of DNA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global network of millions of human genome sequences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$1000 genome in 1 </a:t>
            </a:r>
            <a:r>
              <a:rPr lang="en-US" sz="2000" dirty="0" smtClean="0"/>
              <a:t>hour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Genomic data organized with associated medical records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GWAS Informatics – “cohort mining”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Rare disorders – “rare variant mining”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Complex </a:t>
            </a:r>
            <a:r>
              <a:rPr lang="en-US" sz="2000" dirty="0"/>
              <a:t>diseases require depth of sampling and statistical approaches not possible without data sharing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Technical </a:t>
            </a:r>
            <a:r>
              <a:rPr lang="en-US" sz="2000" dirty="0"/>
              <a:t>solutions exist, e.g. secure Peer to Peer 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Major barrier is unresolved privacy and ethical issues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See </a:t>
            </a:r>
            <a:r>
              <a:rPr lang="en-US" sz="2000" dirty="0"/>
              <a:t>Global Alliance for Genomics and Health, </a:t>
            </a:r>
            <a:r>
              <a:rPr lang="en-US" sz="2000" dirty="0" err="1"/>
              <a:t>genomicsandhealth.org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Proposed Internet of DNA</a:t>
            </a:r>
            <a:endParaRPr lang="en-US" sz="2400" b="1" dirty="0"/>
          </a:p>
        </p:txBody>
      </p:sp>
      <p:pic>
        <p:nvPicPr>
          <p:cNvPr id="4" name="Picture 3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728192"/>
            <a:ext cx="4262607" cy="2780928"/>
          </a:xfrm>
          <a:prstGeom prst="rect">
            <a:avLst/>
          </a:prstGeom>
        </p:spPr>
      </p:pic>
      <p:pic>
        <p:nvPicPr>
          <p:cNvPr id="6" name="Picture 5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32654"/>
            <a:ext cx="4369833" cy="2776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4509120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4510281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5892" y="2951366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NGS</a:t>
            </a:r>
            <a:endParaRPr lang="en-US" sz="1100" dirty="0">
              <a:solidFill>
                <a:schemeClr val="bg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2485629" y="2636912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8130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smtClean="0"/>
              <a:t>Moore’s Law</a:t>
            </a:r>
            <a:endParaRPr lang="en-US" sz="2400" b="1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680520" y="825748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err="1" smtClean="0"/>
              <a:t>Kryder’s</a:t>
            </a:r>
            <a:r>
              <a:rPr lang="en-US" sz="2400" b="1" dirty="0" smtClean="0"/>
              <a:t> Law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5157192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</a:t>
            </a:r>
            <a:r>
              <a:rPr lang="en-US" sz="2000" dirty="0" smtClean="0"/>
              <a:t>sharing needed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Shared the burden, share the data, and share the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Stein </a:t>
            </a:r>
            <a:r>
              <a:rPr lang="en-US" sz="2000" i="1" dirty="0"/>
              <a:t>et al</a:t>
            </a:r>
            <a:r>
              <a:rPr lang="en-US" sz="2000" dirty="0"/>
              <a:t>. 2015. Data analysis: Create a cloud commons. </a:t>
            </a:r>
            <a:r>
              <a:rPr lang="en-US" sz="2000" i="1" dirty="0"/>
              <a:t>Nature</a:t>
            </a:r>
            <a:r>
              <a:rPr lang="en-US" sz="2000" dirty="0"/>
              <a:t> 523:149-51.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8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Proposed Internet of DNA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</a:t>
            </a:r>
            <a:r>
              <a:rPr lang="en-US" sz="2000" dirty="0" smtClean="0"/>
              <a:t>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2756086" cy="1727406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28703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Proposed Internet of DNA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068960"/>
            <a:ext cx="835292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Non-centralized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Heterogenous</a:t>
            </a:r>
            <a:r>
              <a:rPr lang="en-US" sz="2000" dirty="0"/>
              <a:t> data sharing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Globalized analytics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Local rules – each country, hospital, clinic, agency, or even patient can set their own data sharing limits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can share data and metadata within local legal and ethical </a:t>
            </a:r>
            <a:r>
              <a:rPr lang="en-US" sz="2000" dirty="0" smtClean="0"/>
              <a:t>standards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 descr="galax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4519271" cy="280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717032"/>
            <a:ext cx="453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See Integrated Rapid Infectious Disease Analysis (IRIDA), </a:t>
            </a:r>
            <a:r>
              <a:rPr lang="en-US" sz="1100" dirty="0" err="1"/>
              <a:t>www.irida.ca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79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How are we going to move all that data? </a:t>
            </a:r>
            <a:endParaRPr lang="en-US" sz="2400" b="1" dirty="0"/>
          </a:p>
        </p:txBody>
      </p:sp>
      <p:pic>
        <p:nvPicPr>
          <p:cNvPr id="2" name="Picture 1" descr="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7092280" cy="5213129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52128" y="525016"/>
            <a:ext cx="5220072" cy="131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dirty="0" smtClean="0"/>
              <a:t>Flash Update </a:t>
            </a:r>
            <a:r>
              <a:rPr lang="mr-IN" sz="2400" dirty="0" smtClean="0"/>
              <a:t>–</a:t>
            </a:r>
            <a:r>
              <a:rPr lang="en-US" sz="2400" dirty="0" smtClean="0"/>
              <a:t> Butters Law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80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Personalized Benefit</a:t>
            </a:r>
            <a:endParaRPr lang="en-US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Public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Research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Corporate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Personalized Benefit</a:t>
            </a:r>
            <a:endParaRPr lang="en-US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Public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Research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Corporate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445784" y="277356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Personalized Benefit</a:t>
            </a:r>
            <a:endParaRPr lang="en-US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33558" y="508601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Public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796628" y="5085805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Research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5496" y="508518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Corporate</a:t>
            </a:r>
          </a:p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1441" y="1543806"/>
            <a:ext cx="115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Privacy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5733" y="1543806"/>
            <a:ext cx="126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Consent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1635" y="4372923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sharing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179" y="4372923"/>
            <a:ext cx="159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value</a:t>
            </a:r>
            <a:endParaRPr lang="en-US" sz="24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7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Drug resistant death rate is increasing</a:t>
            </a:r>
            <a:endParaRPr lang="en-US" sz="2400" dirty="0"/>
          </a:p>
        </p:txBody>
      </p:sp>
      <p:pic>
        <p:nvPicPr>
          <p:cNvPr id="6" name="Picture 5" descr="Comparative_Deaths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6480720" cy="4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 rot="16200000">
            <a:off x="2977183" y="2585089"/>
            <a:ext cx="2875283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mtClean="0">
                <a:solidFill>
                  <a:srgbClr val="FF0000"/>
                </a:solidFill>
              </a:rPr>
              <a:t>Big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28946" y="259418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052315" y="2570672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75188" y="3732722"/>
            <a:ext cx="2964235" cy="17399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Genome sequencing and bioinformatics</a:t>
            </a:r>
            <a:endParaRPr lang="en-US" sz="1800" dirty="0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4995850" y="4010973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Cloud Computing</a:t>
            </a:r>
          </a:p>
          <a:p>
            <a:r>
              <a:rPr lang="en-US" sz="1800" dirty="0" smtClean="0"/>
              <a:t>Research – Government - Industry</a:t>
            </a:r>
            <a:endParaRPr lang="en-US" sz="18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420190" y="4744398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Tech Adoption</a:t>
            </a:r>
          </a:p>
          <a:p>
            <a:r>
              <a:rPr lang="en-US" sz="1800" dirty="0" smtClean="0"/>
              <a:t>in the Public Sphere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17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Big Data in Biomedicine -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124744"/>
            <a:ext cx="8352928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new paradigm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in motion versus data at rest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u</a:t>
            </a:r>
            <a:r>
              <a:rPr lang="en-US" sz="2000" dirty="0" smtClean="0"/>
              <a:t>nstructured metadata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“Literature is informative, but not information” – </a:t>
            </a:r>
            <a:r>
              <a:rPr lang="en-US" sz="2000" dirty="0" smtClean="0"/>
              <a:t>Dr. Suzanna </a:t>
            </a:r>
            <a:r>
              <a:rPr lang="en-US" sz="2000" dirty="0"/>
              <a:t>Lewis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Infrastructure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generation, storage, and access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 movement, security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Analytical </a:t>
            </a:r>
            <a:r>
              <a:rPr lang="en-US" sz="2000" dirty="0"/>
              <a:t>accuracy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Patient </a:t>
            </a:r>
            <a:r>
              <a:rPr lang="en-US" sz="2000" dirty="0"/>
              <a:t>confidentiality, privacy, and consent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sharing, depersonalization, and re-personalization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4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Predict associations and interactions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60032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Mechanical Turk</a:t>
            </a:r>
          </a:p>
        </p:txBody>
      </p:sp>
      <p:pic>
        <p:nvPicPr>
          <p:cNvPr id="7" name="Picture 6" descr="mechanical-tu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3602110" cy="269557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826042" y="3710544"/>
            <a:ext cx="4032890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Mechanical Turk, late 18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Century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771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Literature is informative, but not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Software driven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Semantic web, ontology, controlled vocabulary methods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Language processing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Predict associations and interactions</a:t>
            </a: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/>
              <a:t>Text Mining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59524" y="836712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smtClean="0"/>
              <a:t>Amazon Mechanical </a:t>
            </a:r>
            <a:r>
              <a:rPr lang="en-US" sz="2400" b="1" dirty="0"/>
              <a:t>Turk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2060848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Crowdtasking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Micro-economic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Veracity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Record associations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9813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Infrastructure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916832"/>
            <a:ext cx="4248472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Natural language processing relative to a knowledgebase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form of artificial </a:t>
            </a:r>
            <a:r>
              <a:rPr lang="en-US" sz="2000" dirty="0" smtClean="0"/>
              <a:t>intelligence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Machine learning!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$3 million </a:t>
            </a:r>
            <a:r>
              <a:rPr lang="en-US" sz="2000" dirty="0" smtClean="0"/>
              <a:t>cost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Primary research aim is Health Care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“Clinical Decision Support System” using Evidence Based </a:t>
            </a:r>
            <a:r>
              <a:rPr lang="en-US" sz="2000" dirty="0" smtClean="0"/>
              <a:t>Medicine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Currently in testing for lung cancer treatment decision making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813048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400" b="1" dirty="0" smtClean="0"/>
              <a:t>IBM’s Watson</a:t>
            </a:r>
            <a:endParaRPr lang="en-US" sz="2400" b="1" dirty="0"/>
          </a:p>
        </p:txBody>
      </p:sp>
      <p:pic>
        <p:nvPicPr>
          <p:cNvPr id="7" name="Picture 6" descr="IBM_Wat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50" y="3487844"/>
            <a:ext cx="3556000" cy="2374900"/>
          </a:xfrm>
          <a:prstGeom prst="rect">
            <a:avLst/>
          </a:prstGeom>
        </p:spPr>
      </p:pic>
      <p:pic>
        <p:nvPicPr>
          <p:cNvPr id="8" name="Picture 7" descr="watson_on_jeopard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5" y="764704"/>
            <a:ext cx="4336185" cy="24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Infrastructure</a:t>
            </a:r>
            <a:endParaRPr lang="en-US" sz="2400" b="1" dirty="0"/>
          </a:p>
        </p:txBody>
      </p:sp>
      <p:pic>
        <p:nvPicPr>
          <p:cNvPr id="10" name="Picture 9" descr="revert-old-netflix-app-new-xbox-360-update.w6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" y="992602"/>
            <a:ext cx="3962743" cy="2148717"/>
          </a:xfrm>
          <a:prstGeom prst="rect">
            <a:avLst/>
          </a:prstGeom>
        </p:spPr>
      </p:pic>
      <p:pic>
        <p:nvPicPr>
          <p:cNvPr id="11" name="Picture 10" descr="hiseq-2500-available-n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4" y="3478242"/>
            <a:ext cx="8306638" cy="23622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 bwMode="auto">
          <a:xfrm>
            <a:off x="4456792" y="1306053"/>
            <a:ext cx="43388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</a:rPr>
              <a:t>2.6 Petabytes of Storage for Total Library = 2.6 x 10</a:t>
            </a:r>
            <a:r>
              <a:rPr lang="en-US" sz="2400" baseline="30000" dirty="0" smtClean="0">
                <a:solidFill>
                  <a:srgbClr val="FFFFFF"/>
                </a:solidFill>
              </a:rPr>
              <a:t>15</a:t>
            </a:r>
            <a:r>
              <a:rPr lang="en-US" sz="2400" dirty="0" smtClean="0">
                <a:solidFill>
                  <a:srgbClr val="FFFFFF"/>
                </a:solidFill>
              </a:rPr>
              <a:t> bytes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46449" y="5538566"/>
            <a:ext cx="7643562" cy="11620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DNA sequencing expected in the 85 </a:t>
            </a:r>
            <a:r>
              <a:rPr lang="en-US" sz="2400" dirty="0">
                <a:solidFill>
                  <a:srgbClr val="FFFFFF"/>
                </a:solidFill>
              </a:rPr>
              <a:t>x </a:t>
            </a:r>
            <a:r>
              <a:rPr lang="en-US" sz="2400" dirty="0" smtClean="0">
                <a:solidFill>
                  <a:srgbClr val="FFFFFF"/>
                </a:solidFill>
              </a:rPr>
              <a:t>10</a:t>
            </a:r>
            <a:r>
              <a:rPr lang="en-US" sz="2400" baseline="30000" dirty="0" smtClean="0">
                <a:solidFill>
                  <a:srgbClr val="FFFFFF"/>
                </a:solidFill>
              </a:rPr>
              <a:t>15 </a:t>
            </a:r>
            <a:r>
              <a:rPr lang="en-US" sz="2400" dirty="0" smtClean="0"/>
              <a:t>range for 2016 (MIT Tech Review)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4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Analytical Accuracy</a:t>
            </a:r>
            <a:endParaRPr lang="en-US" sz="2400" b="1" dirty="0"/>
          </a:p>
        </p:txBody>
      </p:sp>
      <p:pic>
        <p:nvPicPr>
          <p:cNvPr id="7" name="Picture 6" descr="flu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834134"/>
            <a:ext cx="7461748" cy="5487232"/>
          </a:xfrm>
          <a:prstGeom prst="rect">
            <a:avLst/>
          </a:prstGeom>
        </p:spPr>
      </p:pic>
      <p:pic>
        <p:nvPicPr>
          <p:cNvPr id="8" name="Picture 7" descr="flu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" y="6302375"/>
            <a:ext cx="7461748" cy="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Analytical Accuracy</a:t>
            </a:r>
            <a:endParaRPr lang="en-US" sz="2400" b="1" dirty="0"/>
          </a:p>
        </p:txBody>
      </p:sp>
      <p:pic>
        <p:nvPicPr>
          <p:cNvPr id="5" name="Picture 4" descr="flu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5" y="992602"/>
            <a:ext cx="7142534" cy="4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Privacy &amp; Consent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from </a:t>
            </a:r>
            <a:r>
              <a:rPr lang="en-US" sz="2000" dirty="0" smtClean="0"/>
              <a:t>human cervical </a:t>
            </a:r>
            <a:r>
              <a:rPr lang="en-US" sz="2000" dirty="0"/>
              <a:t>cancer </a:t>
            </a:r>
            <a:r>
              <a:rPr lang="en-US" sz="2000" dirty="0" smtClean="0"/>
              <a:t>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numerous patents and millions in profits from use of </a:t>
            </a:r>
            <a:r>
              <a:rPr lang="en-US" sz="2000" dirty="0" err="1" smtClean="0"/>
              <a:t>HeLa</a:t>
            </a:r>
            <a:r>
              <a:rPr lang="en-US" sz="2000" dirty="0" smtClean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26675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Privacy &amp; Consent</a:t>
            </a:r>
            <a:endParaRPr lang="en-US" sz="2400" b="1" dirty="0"/>
          </a:p>
        </p:txBody>
      </p:sp>
      <p:pic>
        <p:nvPicPr>
          <p:cNvPr id="4" name="Picture 3" descr="Henrietta_Lacks_(1920-195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94" y="1160044"/>
            <a:ext cx="2814248" cy="407503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095288" y="5100808"/>
            <a:ext cx="4032890" cy="7095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Henrietta Lacks </a:t>
            </a:r>
            <a:endParaRPr lang="en-US" sz="1800" dirty="0" smtClean="0"/>
          </a:p>
          <a:p>
            <a:pPr algn="ctr"/>
            <a:r>
              <a:rPr lang="en-US" sz="1800" dirty="0" smtClean="0"/>
              <a:t>(</a:t>
            </a:r>
            <a:r>
              <a:rPr lang="en-US" sz="1800" dirty="0"/>
              <a:t>August 1, 1920 – October 4, </a:t>
            </a:r>
            <a:r>
              <a:rPr lang="en-US" sz="1800" dirty="0" smtClean="0"/>
              <a:t>1951)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HeLa</a:t>
            </a:r>
            <a:r>
              <a:rPr lang="en-US" sz="2000" dirty="0"/>
              <a:t> 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important immortal cell line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derived </a:t>
            </a:r>
            <a:r>
              <a:rPr lang="en-US" sz="2000"/>
              <a:t>from </a:t>
            </a:r>
            <a:r>
              <a:rPr lang="en-US" sz="2000" smtClean="0"/>
              <a:t>human cervical </a:t>
            </a:r>
            <a:r>
              <a:rPr lang="en-US" sz="2000" dirty="0"/>
              <a:t>cancer </a:t>
            </a:r>
            <a:r>
              <a:rPr lang="en-US" sz="2000" dirty="0" smtClean="0"/>
              <a:t>cells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numerous patents and millions in profits from use of </a:t>
            </a:r>
            <a:r>
              <a:rPr lang="en-US" sz="2000" dirty="0" err="1" smtClean="0"/>
              <a:t>HeLa</a:t>
            </a:r>
            <a:r>
              <a:rPr lang="en-US" sz="2000" dirty="0" smtClean="0"/>
              <a:t> cells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Derived from Henrietta Lacks without her knowledge or consent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Family unaware for decades that their maternal ancestor’s cells were being used in labs worldwide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More biomass of derived cells than there were in Henrietta Lacks herself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8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The once treatable are becoming untreatable</a:t>
            </a:r>
            <a:endParaRPr lang="en-US" sz="2400" dirty="0"/>
          </a:p>
        </p:txBody>
      </p:sp>
      <p:pic>
        <p:nvPicPr>
          <p:cNvPr id="4" name="Picture 3" descr="tb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3121"/>
            <a:ext cx="3872014" cy="1497529"/>
          </a:xfrm>
          <a:prstGeom prst="rect">
            <a:avLst/>
          </a:prstGeom>
        </p:spPr>
      </p:pic>
      <p:pic>
        <p:nvPicPr>
          <p:cNvPr id="5" name="Picture 4" descr="mrsa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95654"/>
            <a:ext cx="3744416" cy="1434512"/>
          </a:xfrm>
          <a:prstGeom prst="rect">
            <a:avLst/>
          </a:prstGeom>
        </p:spPr>
      </p:pic>
      <p:pic>
        <p:nvPicPr>
          <p:cNvPr id="7" name="Picture 6" descr="cla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653136"/>
            <a:ext cx="3859833" cy="1494598"/>
          </a:xfrm>
          <a:prstGeom prst="rect">
            <a:avLst/>
          </a:prstGeom>
        </p:spPr>
      </p:pic>
      <p:pic>
        <p:nvPicPr>
          <p:cNvPr id="8" name="Picture 7" descr="esbl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6051"/>
            <a:ext cx="3877797" cy="1494598"/>
          </a:xfrm>
          <a:prstGeom prst="rect">
            <a:avLst/>
          </a:prstGeom>
        </p:spPr>
      </p:pic>
      <p:pic>
        <p:nvPicPr>
          <p:cNvPr id="10" name="Picture 9" descr="pseudomonas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96952"/>
            <a:ext cx="3880707" cy="14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pic>
        <p:nvPicPr>
          <p:cNvPr id="5" name="Picture 4" descr="biddata - sci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14" y="1127215"/>
            <a:ext cx="3815563" cy="485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272817"/>
            <a:ext cx="42484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Depersonalization strategies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0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</a:t>
            </a:r>
            <a:r>
              <a:rPr lang="en-US" sz="2000" dirty="0" smtClean="0"/>
              <a:t>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Data Sharing, Depersonalization, Re-Personalization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272817"/>
            <a:ext cx="4248472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store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Anonymize</a:t>
            </a:r>
            <a:r>
              <a:rPr lang="en-US" sz="2000" dirty="0"/>
              <a:t>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Do not share personal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Generalize personal 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Re-personalization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Determining identity by algorithm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Linking disparate data increases odds of </a:t>
            </a:r>
            <a:r>
              <a:rPr lang="en-US" sz="2000" dirty="0" smtClean="0"/>
              <a:t>solution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Moving forward?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The major challenges are legal and ethical, not technical</a:t>
            </a:r>
            <a:endParaRPr lang="en-US" sz="2000" dirty="0"/>
          </a:p>
        </p:txBody>
      </p:sp>
      <p:pic>
        <p:nvPicPr>
          <p:cNvPr id="6" name="Picture 5" descr="ychro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7" y="1337303"/>
            <a:ext cx="6110815" cy="47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171400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b="1" dirty="0" smtClean="0"/>
              <a:t>Flash Updates</a:t>
            </a:r>
            <a:endParaRPr lang="en-US" sz="3200" dirty="0"/>
          </a:p>
        </p:txBody>
      </p:sp>
      <p:pic>
        <p:nvPicPr>
          <p:cNvPr id="10" name="Picture 9" descr="fla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532440" cy="31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We are at risk of entering a ‘post-antibiotic era’</a:t>
            </a:r>
            <a:endParaRPr lang="en-US" sz="2400" dirty="0"/>
          </a:p>
        </p:txBody>
      </p:sp>
      <p:pic>
        <p:nvPicPr>
          <p:cNvPr id="11" name="Picture 10" descr="discovery-of-new-antibiotics-timeli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547" cy="3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Overuse and </a:t>
            </a:r>
            <a:r>
              <a:rPr lang="en-US" sz="2400" b="1" dirty="0" smtClean="0"/>
              <a:t>misuse </a:t>
            </a:r>
            <a:r>
              <a:rPr lang="en-US" sz="2400" b="1" dirty="0"/>
              <a:t>increase </a:t>
            </a:r>
            <a:r>
              <a:rPr lang="en-US" sz="2400" b="1" dirty="0" smtClean="0"/>
              <a:t>drug resistance</a:t>
            </a:r>
            <a:endParaRPr lang="en-US" sz="2400" dirty="0"/>
          </a:p>
        </p:txBody>
      </p:sp>
      <p:pic>
        <p:nvPicPr>
          <p:cNvPr id="4" name="Picture 3" descr="im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852427" cy="4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 smtClean="0"/>
              <a:t>Drug </a:t>
            </a:r>
            <a:r>
              <a:rPr lang="en-US" sz="2400" b="1" dirty="0"/>
              <a:t>resistance is in bacterial genes</a:t>
            </a:r>
            <a:endParaRPr lang="en-US" sz="24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768752" cy="5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-3154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Threats emerge quickly</a:t>
            </a:r>
          </a:p>
        </p:txBody>
      </p:sp>
      <p:pic>
        <p:nvPicPr>
          <p:cNvPr id="4" name="Picture 3" descr="nd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325"/>
            <a:ext cx="8063225" cy="393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5394702"/>
            <a:ext cx="51125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NDM-1 </a:t>
            </a:r>
            <a:r>
              <a:rPr lang="en-US" sz="1600" dirty="0" err="1" smtClean="0"/>
              <a:t>metallo</a:t>
            </a:r>
            <a:r>
              <a:rPr lang="en-US" sz="1600" dirty="0" smtClean="0"/>
              <a:t>-beta-lactamase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45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2400" b="1" dirty="0"/>
              <a:t>Which resistance genes are in Canada?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Which genes are moving around?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Which pose a threat?</a:t>
            </a:r>
          </a:p>
        </p:txBody>
      </p:sp>
    </p:spTree>
    <p:extLst>
      <p:ext uri="{BB962C8B-B14F-4D97-AF65-F5344CB8AC3E}">
        <p14:creationId xmlns:p14="http://schemas.microsoft.com/office/powerpoint/2010/main" val="34934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alhousieTemplate">
  <a:themeElements>
    <a:clrScheme name="DalhousieTemplat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Dalhousie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alhousie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lhousie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lhousie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Tuscany:Users:mcarthur:Desktop:DalhousieTemplate</Template>
  <TotalTime>4251</TotalTime>
  <Words>1134</Words>
  <Application>Microsoft Macintosh PowerPoint</Application>
  <PresentationFormat>On-screen Show (4:3)</PresentationFormat>
  <Paragraphs>284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DalhousieTemplate</vt:lpstr>
      <vt:lpstr>Biochem 3BP3  Internet of Things &amp; Big Data</vt:lpstr>
      <vt:lpstr>Bacteria are evolving drug resistance faster than we can discover new drugs</vt:lpstr>
      <vt:lpstr>Drug resistant death rate is increasing</vt:lpstr>
      <vt:lpstr>The once treatable are becoming untreatable</vt:lpstr>
      <vt:lpstr>We are at risk of entering a ‘post-antibiotic era’</vt:lpstr>
      <vt:lpstr>Overuse and misuse increase drug resistance</vt:lpstr>
      <vt:lpstr>Drug resistance is in bacterial genes</vt:lpstr>
      <vt:lpstr>Threats emerge quickly</vt:lpstr>
      <vt:lpstr>Which resistance genes are in Canada?  Which genes are moving around?  Which pose a threat?</vt:lpstr>
      <vt:lpstr>DNA Sequencing – Resistance Genes Can No Longer Hide</vt:lpstr>
      <vt:lpstr>DNA Sequencing – Resistance Genes Can No Longer Hide</vt:lpstr>
      <vt:lpstr>DNA Sequencing – Resistance Genes Can No Longer Hide</vt:lpstr>
      <vt:lpstr>What will informatics need to look like when we sequence at every hospital, clinic, and outbreak?  How do we build a surveillance network for drug resistance? </vt:lpstr>
      <vt:lpstr>Sharing Data – The Internet of Everything</vt:lpstr>
      <vt:lpstr>Sharing Data – The Internet of Everything</vt:lpstr>
      <vt:lpstr>Big Data - Creating an AMR Surveillance Network</vt:lpstr>
      <vt:lpstr>Rapid Response Strategies  Early Detection of Emergent Threats  Inform Public Policy  Guide Clinical Practice  Enable Targeted Drug Development</vt:lpstr>
      <vt:lpstr>Collaboration is Key – Academia, Government, and Industry</vt:lpstr>
      <vt:lpstr>Exome Sequencing and Personalized Medicine</vt:lpstr>
      <vt:lpstr>Genome Wide Association Studies (GWAS)</vt:lpstr>
      <vt:lpstr>Proposed Internet of DNA</vt:lpstr>
      <vt:lpstr>Proposed Internet of DNA</vt:lpstr>
      <vt:lpstr>Proposed Internet of DNA</vt:lpstr>
      <vt:lpstr>Proposed Internet of DNA</vt:lpstr>
      <vt:lpstr>How are we going to move all that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in Biomedicine - Issues</vt:lpstr>
      <vt:lpstr>Literature is informative, but not information</vt:lpstr>
      <vt:lpstr>Literature is informative, but not information</vt:lpstr>
      <vt:lpstr>Infrastructure</vt:lpstr>
      <vt:lpstr>Infrastructure</vt:lpstr>
      <vt:lpstr>Analytical Accuracy</vt:lpstr>
      <vt:lpstr>Analytical Accuracy</vt:lpstr>
      <vt:lpstr>Privacy &amp; Consent</vt:lpstr>
      <vt:lpstr>Privacy &amp; Consent</vt:lpstr>
      <vt:lpstr>Data Sharing, Depersonalization, Re-Personalization</vt:lpstr>
      <vt:lpstr>Data Sharing, Depersonalization, Re-Personalization</vt:lpstr>
      <vt:lpstr>Data Sharing, Depersonalization, Re-Personalization</vt:lpstr>
      <vt:lpstr>Flash Updates</vt:lpstr>
    </vt:vector>
  </TitlesOfParts>
  <Company>Marine Biological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McArthur</dc:creator>
  <cp:lastModifiedBy>Andrew McArthur</cp:lastModifiedBy>
  <cp:revision>1702</cp:revision>
  <dcterms:created xsi:type="dcterms:W3CDTF">2013-12-16T15:15:05Z</dcterms:created>
  <dcterms:modified xsi:type="dcterms:W3CDTF">2017-11-27T15:46:54Z</dcterms:modified>
</cp:coreProperties>
</file>